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sldIdLst>
    <p:sldId id="271" r:id="rId2"/>
    <p:sldId id="290" r:id="rId3"/>
    <p:sldId id="291" r:id="rId4"/>
    <p:sldId id="278" r:id="rId5"/>
    <p:sldId id="292" r:id="rId6"/>
    <p:sldId id="288" r:id="rId7"/>
    <p:sldId id="280" r:id="rId8"/>
    <p:sldId id="289" r:id="rId9"/>
    <p:sldId id="284" r:id="rId10"/>
    <p:sldId id="281" r:id="rId11"/>
    <p:sldId id="28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789665A-B619-4E69-A4DC-8F2D949C5614}">
          <p14:sldIdLst>
            <p14:sldId id="271"/>
            <p14:sldId id="290"/>
            <p14:sldId id="291"/>
            <p14:sldId id="278"/>
            <p14:sldId id="292"/>
            <p14:sldId id="288"/>
            <p14:sldId id="280"/>
            <p14:sldId id="289"/>
            <p14:sldId id="284"/>
            <p14:sldId id="281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DD6"/>
    <a:srgbClr val="E7E3C1"/>
    <a:srgbClr val="B0A331"/>
    <a:srgbClr val="7F6000"/>
    <a:srgbClr val="008000"/>
    <a:srgbClr val="FFFF00"/>
    <a:srgbClr val="FF0000"/>
    <a:srgbClr val="FF8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8" autoAdjust="0"/>
    <p:restoredTop sz="93724" autoAdjust="0"/>
  </p:normalViewPr>
  <p:slideViewPr>
    <p:cSldViewPr snapToGrid="0">
      <p:cViewPr varScale="1">
        <p:scale>
          <a:sx n="150" d="100"/>
          <a:sy n="150" d="100"/>
        </p:scale>
        <p:origin x="23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0B5AF-14A0-4DC3-A569-E54D2B7D9DBF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B0F41-F776-4FB1-9B52-077A8D1A7A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67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E2D03-73CA-4706-ACCC-27F3020C8781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803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8BF-2AD1-4380-B67D-151AFF8B5D79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786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05C7-6DE5-41EA-AD81-A96DA18317B8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435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31FB-BE7A-4908-A86C-495C2F113324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54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C77A2-CA4A-497F-BA77-7BD39E463B69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20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2015-FF4D-4145-8652-855699FC12AD}" type="datetime1">
              <a:rPr lang="ru-RU" smtClean="0"/>
              <a:t>25.06.2024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80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8017E-9C48-4052-8A96-15136FFAE478}" type="datetime1">
              <a:rPr lang="ru-RU" smtClean="0"/>
              <a:t>25.06.2024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281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EECED-B4E5-49EA-B5BF-BDBEFEB68036}" type="datetime1">
              <a:rPr lang="ru-RU" smtClean="0"/>
              <a:t>25.06.2024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21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1F05A-FB12-4C3B-BC1D-D49CA1FC2083}" type="datetime1">
              <a:rPr lang="ru-RU" smtClean="0"/>
              <a:t>25.06.2024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17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724D-BFEE-4AD4-B201-542B005B46C2}" type="datetime1">
              <a:rPr lang="ru-RU" smtClean="0"/>
              <a:t>25.06.2024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28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83AFF-90AC-4FB2-A0D2-C7D7E3F7D75F}" type="datetime1">
              <a:rPr lang="ru-RU" smtClean="0"/>
              <a:t>25.06.2024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84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3E995-2826-4004-AE14-E3F24CE9464D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18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tif"/><Relationship Id="rId7" Type="http://schemas.openxmlformats.org/officeDocument/2006/relationships/image" Target="../media/image6.t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"/><Relationship Id="rId5" Type="http://schemas.openxmlformats.org/officeDocument/2006/relationships/image" Target="../media/image4.tif"/><Relationship Id="rId10" Type="http://schemas.openxmlformats.org/officeDocument/2006/relationships/image" Target="../media/image9.tif"/><Relationship Id="rId4" Type="http://schemas.openxmlformats.org/officeDocument/2006/relationships/image" Target="../media/image3.tif"/><Relationship Id="rId9" Type="http://schemas.openxmlformats.org/officeDocument/2006/relationships/image" Target="../media/image8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AEF20321-D7A6-518C-F132-63F5B1A2A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805" y="293504"/>
            <a:ext cx="718121" cy="85148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D16F3-A9AB-45CA-A5DC-33D232821E78}"/>
              </a:ext>
            </a:extLst>
          </p:cNvPr>
          <p:cNvSpPr txBox="1"/>
          <p:nvPr/>
        </p:nvSpPr>
        <p:spPr>
          <a:xfrm>
            <a:off x="1401336" y="5321020"/>
            <a:ext cx="6341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Аспирант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года обучения по специальности «</a:t>
            </a:r>
            <a:r>
              <a:rPr lang="ru-RU" sz="1200" dirty="0">
                <a:solidFill>
                  <a:srgbClr val="333333"/>
                </a:solidFill>
                <a:latin typeface="Verdana" panose="020B0604030504040204" pitchFamily="34" charset="0"/>
              </a:rPr>
              <a:t>Технологии материалов»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, младший научный сотрудник лаборатории механики деформаций</a:t>
            </a:r>
          </a:p>
          <a:p>
            <a:pPr algn="ctr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Канакин Владислав Сергеевич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755596-8D76-E21B-1D0A-7B14097A31A0}"/>
              </a:ext>
            </a:extLst>
          </p:cNvPr>
          <p:cNvSpPr txBox="1"/>
          <p:nvPr/>
        </p:nvSpPr>
        <p:spPr>
          <a:xfrm>
            <a:off x="2792182" y="6294896"/>
            <a:ext cx="3559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2E4ED0-38BA-B65D-D79B-D630D52D8AF9}"/>
              </a:ext>
            </a:extLst>
          </p:cNvPr>
          <p:cNvSpPr txBox="1"/>
          <p:nvPr/>
        </p:nvSpPr>
        <p:spPr>
          <a:xfrm>
            <a:off x="1725579" y="375789"/>
            <a:ext cx="5692840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1" dirty="0">
                <a:latin typeface="Verdana" panose="020B0604030504040204" pitchFamily="34" charset="0"/>
                <a:ea typeface="Verdana" panose="020B0604030504040204" pitchFamily="34" charset="0"/>
              </a:rPr>
              <a:t>Федеральное государственное бюджетное учреждение науки </a:t>
            </a:r>
          </a:p>
          <a:p>
            <a:pPr algn="ctr"/>
            <a:r>
              <a:rPr lang="ru-RU" sz="1051" dirty="0">
                <a:latin typeface="Verdana" panose="020B0604030504040204" pitchFamily="34" charset="0"/>
                <a:ea typeface="Verdana" panose="020B0604030504040204" pitchFamily="34" charset="0"/>
              </a:rPr>
              <a:t>Институт машиноведения имени Э.С. </a:t>
            </a:r>
            <a:r>
              <a:rPr lang="ru-RU" sz="1051" dirty="0" err="1">
                <a:latin typeface="Verdana" panose="020B0604030504040204" pitchFamily="34" charset="0"/>
                <a:ea typeface="Verdana" panose="020B0604030504040204" pitchFamily="34" charset="0"/>
              </a:rPr>
              <a:t>Горкунова</a:t>
            </a:r>
            <a:r>
              <a:rPr lang="ru-RU" sz="105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ru-RU" sz="105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51" dirty="0">
                <a:latin typeface="Verdana" panose="020B0604030504040204" pitchFamily="34" charset="0"/>
                <a:ea typeface="Verdana" panose="020B0604030504040204" pitchFamily="34" charset="0"/>
              </a:rPr>
              <a:t>Уральского отделения Российской академии наук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C094025-5263-0C7F-6CB3-1450C25DECBC}"/>
              </a:ext>
            </a:extLst>
          </p:cNvPr>
          <p:cNvSpPr txBox="1">
            <a:spLocks/>
          </p:cNvSpPr>
          <p:nvPr/>
        </p:nvSpPr>
        <p:spPr>
          <a:xfrm>
            <a:off x="236909" y="1812989"/>
            <a:ext cx="8670178" cy="2110026"/>
          </a:xfrm>
          <a:prstGeom prst="rect">
            <a:avLst/>
          </a:prstGeom>
        </p:spPr>
        <p:txBody>
          <a:bodyPr vert="horz" lIns="68580" tIns="34291" rIns="68580" bIns="34291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2CF3D7-FCA8-DF78-10C1-D3A04F85DF04}"/>
              </a:ext>
            </a:extLst>
          </p:cNvPr>
          <p:cNvSpPr/>
          <p:nvPr/>
        </p:nvSpPr>
        <p:spPr>
          <a:xfrm>
            <a:off x="-2" y="1621253"/>
            <a:ext cx="9144000" cy="93575"/>
          </a:xfrm>
          <a:prstGeom prst="rect">
            <a:avLst/>
          </a:prstGeom>
          <a:solidFill>
            <a:srgbClr val="B0A331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7B7CC8-CD42-20A0-9518-BE7E0752C4BF}"/>
              </a:ext>
            </a:extLst>
          </p:cNvPr>
          <p:cNvSpPr/>
          <p:nvPr/>
        </p:nvSpPr>
        <p:spPr>
          <a:xfrm>
            <a:off x="-2" y="4225209"/>
            <a:ext cx="9144000" cy="93575"/>
          </a:xfrm>
          <a:prstGeom prst="rect">
            <a:avLst/>
          </a:prstGeom>
          <a:solidFill>
            <a:srgbClr val="B0A331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2637D-7DAF-4CA1-5896-953AEA3D6E75}"/>
              </a:ext>
            </a:extLst>
          </p:cNvPr>
          <p:cNvSpPr txBox="1"/>
          <p:nvPr/>
        </p:nvSpPr>
        <p:spPr>
          <a:xfrm>
            <a:off x="2430036" y="4593246"/>
            <a:ext cx="634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Научный руководитель</a:t>
            </a:r>
          </a:p>
          <a:p>
            <a:pPr algn="r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д.т.н. Швейкин В. П.</a:t>
            </a:r>
          </a:p>
        </p:txBody>
      </p:sp>
    </p:spTree>
    <p:extLst>
      <p:ext uri="{BB962C8B-B14F-4D97-AF65-F5344CB8AC3E}">
        <p14:creationId xmlns:p14="http://schemas.microsoft.com/office/powerpoint/2010/main" val="1378567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10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2CE9D3-5246-11F9-C0CE-4CE6E9D09D60}"/>
              </a:ext>
            </a:extLst>
          </p:cNvPr>
          <p:cNvSpPr txBox="1"/>
          <p:nvPr/>
        </p:nvSpPr>
        <p:spPr>
          <a:xfrm>
            <a:off x="1132506" y="913710"/>
            <a:ext cx="5899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Список публикаций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AAAEC-98A6-F170-0BA8-DF33361D1F02}"/>
              </a:ext>
            </a:extLst>
          </p:cNvPr>
          <p:cNvSpPr txBox="1"/>
          <p:nvPr/>
        </p:nvSpPr>
        <p:spPr>
          <a:xfrm>
            <a:off x="306036" y="1371693"/>
            <a:ext cx="8837964" cy="4908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68" indent="-257168" algn="just">
              <a:lnSpc>
                <a:spcPct val="150000"/>
              </a:lnSpc>
              <a:buFont typeface="+mj-lt"/>
              <a:buAutoNum type="arabicParenR"/>
            </a:pP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Smirnov A.S., Konovalov A.V. and Kanakin V.S. Neural network modeling of the rheology of the AlMg6 alloy under the dispersoid barrier effect and the inhibition of dynamic relaxation processes // Diagnostics, Resource and Mechanics of materials and structures. – 2020. –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Iss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. 6. – P. 10–26. – DOI: 10.17804/2410-9908.2020.6.010-026;</a:t>
            </a:r>
          </a:p>
          <a:p>
            <a:pPr marL="257168" indent="-257168" algn="just">
              <a:lnSpc>
                <a:spcPct val="150000"/>
              </a:lnSpc>
              <a:buFont typeface="+mj-lt"/>
              <a:buAutoNum type="arabicParenR"/>
            </a:pP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Smirnov A., Smirnova E., Konovalov A., Kanakin V. Using the Instrumented Indentation Technique to Determine Damage in Sintered Metal Matrix Composites after High-Temperature Deformation // Applied Sciences. – 2021. – Vol. 11, № 22. – P. 10590. – DOI: 10.3390/app112210590;</a:t>
            </a:r>
          </a:p>
          <a:p>
            <a:pPr marL="257168" indent="-257168" algn="just">
              <a:lnSpc>
                <a:spcPct val="150000"/>
              </a:lnSpc>
              <a:buFont typeface="+mj-lt"/>
              <a:buAutoNum type="arabicParenR"/>
            </a:pP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Kanakin V.S., Smirnov A.S. and Konovalov A.V. Neural network modeling of the flow stress of the AlMg6/10% SiC metal matrix composite under deformation at high temperatures // Procedia Structural Integrity. – 2022. – Vol. 40. – P. 194-200. – DOI: 10.1016/j.prostr.2022.04.026;</a:t>
            </a:r>
          </a:p>
          <a:p>
            <a:pPr marL="257168" indent="-257168" algn="just">
              <a:lnSpc>
                <a:spcPct val="150000"/>
              </a:lnSpc>
              <a:buFont typeface="+mj-lt"/>
              <a:buAutoNum type="arabicParenR"/>
            </a:pP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Smirnov A.S., Kanakin V.S. and Konovalov A.V. Neural Network Modeling of Microstructure Formation in an AlMg6/10% SiC Metal Matrix Composite and Identification of Its Softening Mechanisms under High-Temperature Deformation // Applied Sciences. – 2023, – Vol. 13. – P. 939. – DOI: 10.3390/app13020939;</a:t>
            </a:r>
          </a:p>
          <a:p>
            <a:pPr algn="just">
              <a:lnSpc>
                <a:spcPct val="150000"/>
              </a:lnSpc>
            </a:pP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На третьем году обучения:</a:t>
            </a:r>
            <a:endParaRPr lang="en-US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57168" indent="-257168" algn="just">
              <a:lnSpc>
                <a:spcPct val="150000"/>
              </a:lnSpc>
              <a:buFont typeface="+mj-lt"/>
              <a:buAutoNum type="arabicParenR"/>
            </a:pP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Smirnov A. S., Konovalov A.V., Kanakin V.S.,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Spirina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 I.A. Simulation of the Rheological Behavior and Dynamic Recrystallization of the Heterogenized V95 (7075) Alloy // Procedia Structural Integrity. – 2023. – Vol. 50. – P. 266-274. – DOI: 10.1016/j.prostr.2023.10.050;</a:t>
            </a:r>
          </a:p>
          <a:p>
            <a:pPr marL="257168" indent="-257168" algn="just">
              <a:lnSpc>
                <a:spcPct val="150000"/>
              </a:lnSpc>
              <a:buFont typeface="+mj-lt"/>
              <a:buAutoNum type="arabicParenR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Смирнов, А.С., Смирнова, Е.О., Канакин, В.С., Коновалов, А.В., Спирина, И.А. Накопление поврежденности в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металломатричном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композите В95\3%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TiC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в процессе деформирования при высоких температурах // Композиты и Наноструктуры. 15 (2023) 233–242. –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DOI: 10.36236/1999-7590-2023-15-4-227-236.</a:t>
            </a:r>
            <a:endParaRPr lang="ru-RU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57168" indent="-257168" algn="just">
              <a:lnSpc>
                <a:spcPct val="150000"/>
              </a:lnSpc>
              <a:buFont typeface="+mj-lt"/>
              <a:buAutoNum type="arabicParenR"/>
            </a:pP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Smirnov A. S., Konovalov A.V., Kanakin V.S.,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Spirina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 I.A. Simulating the rheological behavior of the V95 \ 3%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TiC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 metal matrix composite under deformation at high temperatures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//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Procedia Structural Integrity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(Принята к опубликованию)</a:t>
            </a:r>
          </a:p>
        </p:txBody>
      </p:sp>
    </p:spTree>
    <p:extLst>
      <p:ext uri="{BB962C8B-B14F-4D97-AF65-F5344CB8AC3E}">
        <p14:creationId xmlns:p14="http://schemas.microsoft.com/office/powerpoint/2010/main" val="3302179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11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D7EB3B-F151-2A3B-CBB3-6A3798887C08}"/>
              </a:ext>
            </a:extLst>
          </p:cNvPr>
          <p:cNvSpPr txBox="1"/>
          <p:nvPr/>
        </p:nvSpPr>
        <p:spPr>
          <a:xfrm>
            <a:off x="2276780" y="2934302"/>
            <a:ext cx="46394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b="1" dirty="0"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6344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2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2CE9D3-5246-11F9-C0CE-4CE6E9D09D60}"/>
              </a:ext>
            </a:extLst>
          </p:cNvPr>
          <p:cNvSpPr txBox="1"/>
          <p:nvPr/>
        </p:nvSpPr>
        <p:spPr>
          <a:xfrm>
            <a:off x="1132506" y="913710"/>
            <a:ext cx="6864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Цель работы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29025A-CE3C-9557-0649-35E86A04EE82}"/>
              </a:ext>
            </a:extLst>
          </p:cNvPr>
          <p:cNvSpPr txBox="1"/>
          <p:nvPr/>
        </p:nvSpPr>
        <p:spPr>
          <a:xfrm>
            <a:off x="2904565" y="2268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E045F-C8F3-A245-9F55-62A91119A792}"/>
              </a:ext>
            </a:extLst>
          </p:cNvPr>
          <p:cNvSpPr txBox="1"/>
          <p:nvPr/>
        </p:nvSpPr>
        <p:spPr>
          <a:xfrm>
            <a:off x="647316" y="2277456"/>
            <a:ext cx="8165232" cy="1519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Определить влияние условий жидкофазного синтеза и термомеханического воздействия на формирование микроструктуры и механических свойств в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алюмоматричных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композитах систем В95-TiC и В95-SiC.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C401B7-D739-303E-10D0-6DE0FC2CDE69}"/>
              </a:ext>
            </a:extLst>
          </p:cNvPr>
          <p:cNvSpPr txBox="1"/>
          <p:nvPr/>
        </p:nvSpPr>
        <p:spPr>
          <a:xfrm>
            <a:off x="647316" y="1873980"/>
            <a:ext cx="17073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Цель работы</a:t>
            </a: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9FE1B1-F796-3B7D-4446-CF949B4EBFC6}"/>
              </a:ext>
            </a:extLst>
          </p:cNvPr>
          <p:cNvSpPr txBox="1"/>
          <p:nvPr/>
        </p:nvSpPr>
        <p:spPr>
          <a:xfrm>
            <a:off x="525793" y="4476354"/>
            <a:ext cx="8512594" cy="1519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Разработка подхода к формированию требуемых физико-механических свойств металломатричных композитов путем совместного рассмотрения задачи жидкофазного синтеза и термомеханического воздействия на материал.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B8A8B6-4FC8-ADFA-0B7E-B7EEEA7915B2}"/>
              </a:ext>
            </a:extLst>
          </p:cNvPr>
          <p:cNvSpPr txBox="1"/>
          <p:nvPr/>
        </p:nvSpPr>
        <p:spPr>
          <a:xfrm>
            <a:off x="647316" y="4041388"/>
            <a:ext cx="3457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Фундаментальная задача</a:t>
            </a: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46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3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2CE9D3-5246-11F9-C0CE-4CE6E9D09D60}"/>
              </a:ext>
            </a:extLst>
          </p:cNvPr>
          <p:cNvSpPr txBox="1"/>
          <p:nvPr/>
        </p:nvSpPr>
        <p:spPr>
          <a:xfrm>
            <a:off x="1132506" y="913710"/>
            <a:ext cx="6221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Итоги работы за 1 и 2 курс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29025A-CE3C-9557-0649-35E86A04EE82}"/>
              </a:ext>
            </a:extLst>
          </p:cNvPr>
          <p:cNvSpPr txBox="1"/>
          <p:nvPr/>
        </p:nvSpPr>
        <p:spPr>
          <a:xfrm>
            <a:off x="2904565" y="2268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0EEA74-30A6-498A-1543-7F92700E47E1}"/>
              </a:ext>
            </a:extLst>
          </p:cNvPr>
          <p:cNvSpPr txBox="1"/>
          <p:nvPr/>
        </p:nvSpPr>
        <p:spPr>
          <a:xfrm>
            <a:off x="430980" y="1663284"/>
            <a:ext cx="8549597" cy="424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Разработана методика жидкофазного синтеза композит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ов</a:t>
            </a:r>
            <a:r>
              <a:rPr lang="ru-RU" sz="16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систем В95-</a:t>
            </a:r>
            <a:r>
              <a:rPr lang="en-US" sz="1600" b="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TiC</a:t>
            </a:r>
            <a:r>
              <a:rPr lang="ru-RU" sz="16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и В95-</a:t>
            </a:r>
            <a:r>
              <a:rPr lang="en-US" sz="16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SiC </a:t>
            </a:r>
            <a:r>
              <a:rPr lang="ru-RU" sz="16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массой до 100 </a:t>
            </a:r>
            <a:r>
              <a:rPr lang="ru-RU" sz="1600" b="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гр</a:t>
            </a:r>
            <a:endParaRPr lang="ru-RU" sz="16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Разработана методика </a:t>
            </a:r>
            <a:r>
              <a:rPr lang="en-US" sz="1600" b="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ru-RU" sz="16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n-</a:t>
            </a:r>
            <a:r>
              <a:rPr lang="ru-RU" sz="1600" b="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situ</a:t>
            </a:r>
            <a:r>
              <a:rPr lang="ru-RU" sz="16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синтеза упрочняющих Al3Ti частиц в расплаве</a:t>
            </a:r>
            <a:endParaRPr lang="en-US" sz="16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Проведен анализ формирования микроструктуры в алюминиевой матрице композита в условиях </a:t>
            </a:r>
            <a:r>
              <a:rPr lang="ru-RU" sz="1600" b="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термо</a:t>
            </a:r>
            <a:r>
              <a:rPr lang="ru-RU" sz="16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-деформационного воздействия на основе EBSD-данных</a:t>
            </a:r>
            <a:endParaRPr lang="en-US" sz="16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Разработана технология изготовления тиглей, импеллеров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крышек и других элементов установки синтеза металломатричных композитов</a:t>
            </a:r>
            <a:endParaRPr lang="ru-RU" sz="16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Сдан кандидатский экзамен по предмету «История и философия науки»</a:t>
            </a:r>
          </a:p>
          <a:p>
            <a:pPr marL="171450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Получен зачет по предмету «Педагогика»</a:t>
            </a:r>
          </a:p>
        </p:txBody>
      </p:sp>
    </p:spTree>
    <p:extLst>
      <p:ext uri="{BB962C8B-B14F-4D97-AF65-F5344CB8AC3E}">
        <p14:creationId xmlns:p14="http://schemas.microsoft.com/office/powerpoint/2010/main" val="792609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4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2CE9D3-5246-11F9-C0CE-4CE6E9D09D60}"/>
              </a:ext>
            </a:extLst>
          </p:cNvPr>
          <p:cNvSpPr txBox="1"/>
          <p:nvPr/>
        </p:nvSpPr>
        <p:spPr>
          <a:xfrm>
            <a:off x="1132506" y="913710"/>
            <a:ext cx="5899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Итоги работы за 3 курс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39DCCC3-BAF6-8FD4-D42D-B6598D50A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972169"/>
              </p:ext>
            </p:extLst>
          </p:nvPr>
        </p:nvGraphicFramePr>
        <p:xfrm>
          <a:off x="525793" y="1549736"/>
          <a:ext cx="8209314" cy="3877056"/>
        </p:xfrm>
        <a:graphic>
          <a:graphicData uri="http://schemas.openxmlformats.org/drawingml/2006/table">
            <a:tbl>
              <a:tblPr firstRow="1"/>
              <a:tblGrid>
                <a:gridCol w="6735391">
                  <a:extLst>
                    <a:ext uri="{9D8B030D-6E8A-4147-A177-3AD203B41FA5}">
                      <a16:colId xmlns:a16="http://schemas.microsoft.com/office/drawing/2014/main" val="1535056223"/>
                    </a:ext>
                  </a:extLst>
                </a:gridCol>
                <a:gridCol w="1473923">
                  <a:extLst>
                    <a:ext uri="{9D8B030D-6E8A-4147-A177-3AD203B41FA5}">
                      <a16:colId xmlns:a16="http://schemas.microsoft.com/office/drawing/2014/main" val="98750695"/>
                    </a:ext>
                  </a:extLst>
                </a:gridCol>
              </a:tblGrid>
              <a:tr h="22619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Плановые работы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Законченность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955603"/>
                  </a:ext>
                </a:extLst>
              </a:tr>
              <a:tr h="205622"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Разработать методики легирования алюмоматричных композитов в процессе их синтеза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A331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745975"/>
                  </a:ext>
                </a:extLst>
              </a:tr>
              <a:tr h="2112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Для системы В95-</a:t>
                      </a:r>
                      <a:r>
                        <a:rPr lang="en-US" sz="120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TiC</a:t>
                      </a:r>
                      <a:endParaRPr lang="en-US" sz="12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211620"/>
                  </a:ext>
                </a:extLst>
              </a:tr>
              <a:tr h="182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Для системы В95-</a:t>
                      </a:r>
                      <a:r>
                        <a:rPr lang="en-US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SiC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218226"/>
                  </a:ext>
                </a:extLst>
              </a:tr>
              <a:tr h="19916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Разработать режима жидкофазного синтеза алюмоматричных композитов массой до 1 кг</a:t>
                      </a:r>
                      <a:endParaRPr lang="en-US" sz="12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A331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1848325"/>
                  </a:ext>
                </a:extLst>
              </a:tr>
              <a:tr h="208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Для системы В95-</a:t>
                      </a:r>
                      <a:r>
                        <a:rPr lang="en-US" sz="120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TiC</a:t>
                      </a:r>
                      <a:endParaRPr lang="en-US" sz="12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8093520"/>
                  </a:ext>
                </a:extLst>
              </a:tr>
              <a:tr h="208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Для системы В95-</a:t>
                      </a:r>
                      <a:r>
                        <a:rPr lang="en-US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SiC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286143"/>
                  </a:ext>
                </a:extLst>
              </a:tr>
              <a:tr h="208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Для системы АМг6-</a:t>
                      </a:r>
                      <a:r>
                        <a:rPr lang="en-US" sz="120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TiC</a:t>
                      </a:r>
                      <a:endParaRPr lang="en-US" sz="12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798964"/>
                  </a:ext>
                </a:extLst>
              </a:tr>
              <a:tr h="187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Оформить заявку на изобретение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A3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A33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559308"/>
                  </a:ext>
                </a:extLst>
              </a:tr>
              <a:tr h="187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Подготовить 2 статьи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7325491"/>
                  </a:ext>
                </a:extLst>
              </a:tr>
              <a:tr h="208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Исследовать влияние объемного содержания и типа упрочняющих частиц на механические свойства литых композитов си</a:t>
                      </a:r>
                      <a:r>
                        <a:rPr lang="en-US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темы В95-</a:t>
                      </a:r>
                      <a:r>
                        <a:rPr lang="en-US" sz="120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TiC</a:t>
                      </a:r>
                      <a:r>
                        <a:rPr lang="en-US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и В95-</a:t>
                      </a:r>
                      <a:r>
                        <a:rPr lang="en-US" sz="120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SiC</a:t>
                      </a:r>
                      <a:r>
                        <a:rPr lang="ru-RU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360163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Сдать кандидатского экзамена «Иностранный язык (Английский язык)»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763973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66A3280-018A-A20A-5D02-1EE1045CF523}"/>
              </a:ext>
            </a:extLst>
          </p:cNvPr>
          <p:cNvSpPr txBox="1"/>
          <p:nvPr/>
        </p:nvSpPr>
        <p:spPr>
          <a:xfrm>
            <a:off x="488048" y="5613187"/>
            <a:ext cx="8349916" cy="609013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algn="l">
              <a:lnSpc>
                <a:spcPct val="150000"/>
              </a:lnSpc>
              <a:spcAft>
                <a:spcPts val="800"/>
              </a:spcAft>
            </a:pP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Освоено за 3 года обучения: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EBSD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анализ, м</a:t>
            </a: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икрорентгеноспектральный анализ,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гранулометрический анализ, р</a:t>
            </a: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ентгенофазовый анализ, пробоподготовка.</a:t>
            </a:r>
          </a:p>
        </p:txBody>
      </p:sp>
    </p:spTree>
    <p:extLst>
      <p:ext uri="{BB962C8B-B14F-4D97-AF65-F5344CB8AC3E}">
        <p14:creationId xmlns:p14="http://schemas.microsoft.com/office/powerpoint/2010/main" val="3361538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5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2CE9D3-5246-11F9-C0CE-4CE6E9D09D60}"/>
              </a:ext>
            </a:extLst>
          </p:cNvPr>
          <p:cNvSpPr txBox="1"/>
          <p:nvPr/>
        </p:nvSpPr>
        <p:spPr>
          <a:xfrm>
            <a:off x="1132506" y="913710"/>
            <a:ext cx="7025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Жидкофазный синтез композитов систем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B95-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ru-RU" sz="1400" b="1" dirty="0" err="1">
                <a:latin typeface="Verdana" panose="020B0604030504040204" pitchFamily="34" charset="0"/>
                <a:ea typeface="Verdana" panose="020B0604030504040204" pitchFamily="34" charset="0"/>
              </a:rPr>
              <a:t>iC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и B95-SiC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0627D5-DF31-4930-4CFF-7FCACDA346D7}"/>
              </a:ext>
            </a:extLst>
          </p:cNvPr>
          <p:cNvSpPr txBox="1"/>
          <p:nvPr/>
        </p:nvSpPr>
        <p:spPr>
          <a:xfrm>
            <a:off x="397369" y="5112611"/>
            <a:ext cx="4174631" cy="30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450"/>
              </a:spcAft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Микроструктура композита В95/5%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TiC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8AB267-0828-47EE-48F2-82277754B401}"/>
              </a:ext>
            </a:extLst>
          </p:cNvPr>
          <p:cNvSpPr txBox="1"/>
          <p:nvPr/>
        </p:nvSpPr>
        <p:spPr>
          <a:xfrm>
            <a:off x="4692904" y="5118264"/>
            <a:ext cx="4133511" cy="30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450"/>
              </a:spcAft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Микроструктура композита В95/5%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SiC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57A6602-57F3-23AF-50CD-24D81968FCBA}"/>
              </a:ext>
            </a:extLst>
          </p:cNvPr>
          <p:cNvGrpSpPr/>
          <p:nvPr/>
        </p:nvGrpSpPr>
        <p:grpSpPr>
          <a:xfrm>
            <a:off x="4685451" y="1783403"/>
            <a:ext cx="4169648" cy="3326229"/>
            <a:chOff x="4644938" y="1764396"/>
            <a:chExt cx="4169648" cy="3326229"/>
          </a:xfrm>
        </p:grpSpPr>
        <p:pic>
          <p:nvPicPr>
            <p:cNvPr id="11" name="Рисунок 10" descr="Изображение выглядит как грибок&#10;&#10;Автоматически созданное описание">
              <a:extLst>
                <a:ext uri="{FF2B5EF4-FFF2-40B4-BE49-F238E27FC236}">
                  <a16:creationId xmlns:a16="http://schemas.microsoft.com/office/drawing/2014/main" id="{10640EC3-9D02-BF9F-6E5E-A1F95DF60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9086" y="3435730"/>
              <a:ext cx="2065500" cy="1652400"/>
            </a:xfrm>
            <a:prstGeom prst="rect">
              <a:avLst/>
            </a:prstGeom>
          </p:spPr>
        </p:pic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080E297F-3E4D-47E7-7F40-2C0685DAC484}"/>
                </a:ext>
              </a:extLst>
            </p:cNvPr>
            <p:cNvGrpSpPr/>
            <p:nvPr/>
          </p:nvGrpSpPr>
          <p:grpSpPr>
            <a:xfrm>
              <a:off x="4644938" y="1764396"/>
              <a:ext cx="4169648" cy="3326229"/>
              <a:chOff x="4644938" y="1764396"/>
              <a:chExt cx="4169648" cy="3326229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0F2FEA87-C1C0-CC57-C678-D869F8C10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4938" y="3438225"/>
                <a:ext cx="2065500" cy="1652400"/>
              </a:xfrm>
              <a:prstGeom prst="rect">
                <a:avLst/>
              </a:prstGeom>
            </p:spPr>
          </p:pic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B0807248-49FD-C5AB-B83F-F6F511F7967F}"/>
                  </a:ext>
                </a:extLst>
              </p:cNvPr>
              <p:cNvGrpSpPr/>
              <p:nvPr/>
            </p:nvGrpSpPr>
            <p:grpSpPr>
              <a:xfrm>
                <a:off x="4647488" y="1764396"/>
                <a:ext cx="4167098" cy="2380287"/>
                <a:chOff x="4647488" y="1764396"/>
                <a:chExt cx="4167098" cy="2380287"/>
              </a:xfrm>
            </p:grpSpPr>
            <p:pic>
              <p:nvPicPr>
                <p:cNvPr id="15" name="Рисунок 14">
                  <a:extLst>
                    <a:ext uri="{FF2B5EF4-FFF2-40B4-BE49-F238E27FC236}">
                      <a16:creationId xmlns:a16="http://schemas.microsoft.com/office/drawing/2014/main" id="{CA413AD2-2C56-D4BE-7FD7-3260096C2D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7488" y="1764396"/>
                  <a:ext cx="2065500" cy="1652400"/>
                </a:xfrm>
                <a:prstGeom prst="rect">
                  <a:avLst/>
                </a:prstGeom>
              </p:spPr>
            </p:pic>
            <p:pic>
              <p:nvPicPr>
                <p:cNvPr id="17" name="Рисунок 16" descr="Изображение выглядит как грибок&#10;&#10;Автоматически созданное описание со средним доверительным уровнем">
                  <a:extLst>
                    <a:ext uri="{FF2B5EF4-FFF2-40B4-BE49-F238E27FC236}">
                      <a16:creationId xmlns:a16="http://schemas.microsoft.com/office/drawing/2014/main" id="{A1B87594-B21E-BC64-DDEF-E79F0E8023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49086" y="1769313"/>
                  <a:ext cx="2065500" cy="1652400"/>
                </a:xfrm>
                <a:prstGeom prst="rect">
                  <a:avLst/>
                </a:prstGeom>
              </p:spPr>
            </p:pic>
            <p:grpSp>
              <p:nvGrpSpPr>
                <p:cNvPr id="19" name="Группа 18">
                  <a:extLst>
                    <a:ext uri="{FF2B5EF4-FFF2-40B4-BE49-F238E27FC236}">
                      <a16:creationId xmlns:a16="http://schemas.microsoft.com/office/drawing/2014/main" id="{D6242ED0-3B0A-3F80-70A8-E1467105CD7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488223" y="1769272"/>
                  <a:ext cx="2301163" cy="2375411"/>
                  <a:chOff x="5597895" y="2141117"/>
                  <a:chExt cx="2115685" cy="2183949"/>
                </a:xfrm>
              </p:grpSpPr>
              <p:cxnSp>
                <p:nvCxnSpPr>
                  <p:cNvPr id="20" name="Прямая со стрелкой 19">
                    <a:extLst>
                      <a:ext uri="{FF2B5EF4-FFF2-40B4-BE49-F238E27FC236}">
                        <a16:creationId xmlns:a16="http://schemas.microsoft.com/office/drawing/2014/main" id="{85C9D368-27D8-FD57-790B-73963079DEB9}"/>
                      </a:ext>
                    </a:extLst>
                  </p:cNvPr>
                  <p:cNvCxnSpPr>
                    <a:cxnSpLocks/>
                    <a:stCxn id="22" idx="3"/>
                  </p:cNvCxnSpPr>
                  <p:nvPr/>
                </p:nvCxnSpPr>
                <p:spPr>
                  <a:xfrm>
                    <a:off x="7305707" y="2261379"/>
                    <a:ext cx="407873" cy="187915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Прямая со стрелкой 20">
                    <a:extLst>
                      <a:ext uri="{FF2B5EF4-FFF2-40B4-BE49-F238E27FC236}">
                        <a16:creationId xmlns:a16="http://schemas.microsoft.com/office/drawing/2014/main" id="{359257FA-02BE-3115-408F-13D3A150D6FE}"/>
                      </a:ext>
                    </a:extLst>
                  </p:cNvPr>
                  <p:cNvCxnSpPr>
                    <a:cxnSpLocks/>
                    <a:stCxn id="22" idx="3"/>
                  </p:cNvCxnSpPr>
                  <p:nvPr/>
                </p:nvCxnSpPr>
                <p:spPr>
                  <a:xfrm>
                    <a:off x="7305707" y="2261379"/>
                    <a:ext cx="407873" cy="482973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ABAC314B-2AE6-5C8B-1585-13AD3FE66534}"/>
                      </a:ext>
                    </a:extLst>
                  </p:cNvPr>
                  <p:cNvSpPr txBox="1"/>
                  <p:nvPr/>
                </p:nvSpPr>
                <p:spPr>
                  <a:xfrm>
                    <a:off x="6161381" y="2141117"/>
                    <a:ext cx="1144325" cy="24052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10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Частицы </a:t>
                    </a:r>
                    <a:r>
                      <a:rPr lang="en-US" sz="1100" dirty="0" err="1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SiC</a:t>
                    </a:r>
                    <a:endParaRPr lang="ru-RU" sz="1100" dirty="0">
                      <a:solidFill>
                        <a:srgbClr val="FF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p:txBody>
              </p:sp>
              <p:cxnSp>
                <p:nvCxnSpPr>
                  <p:cNvPr id="23" name="Прямая со стрелкой 22">
                    <a:extLst>
                      <a:ext uri="{FF2B5EF4-FFF2-40B4-BE49-F238E27FC236}">
                        <a16:creationId xmlns:a16="http://schemas.microsoft.com/office/drawing/2014/main" id="{C2EF54B1-7765-5D2C-DB3C-FE226DFBA41C}"/>
                      </a:ext>
                    </a:extLst>
                  </p:cNvPr>
                  <p:cNvCxnSpPr>
                    <a:cxnSpLocks/>
                    <a:stCxn id="22" idx="1"/>
                  </p:cNvCxnSpPr>
                  <p:nvPr/>
                </p:nvCxnSpPr>
                <p:spPr>
                  <a:xfrm flipH="1">
                    <a:off x="5597895" y="2261379"/>
                    <a:ext cx="563486" cy="206368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CE42772-CA54-60D4-011F-BEA9528C63E8}"/>
              </a:ext>
            </a:extLst>
          </p:cNvPr>
          <p:cNvGrpSpPr/>
          <p:nvPr/>
        </p:nvGrpSpPr>
        <p:grpSpPr>
          <a:xfrm>
            <a:off x="394476" y="1783403"/>
            <a:ext cx="4185844" cy="3350262"/>
            <a:chOff x="353963" y="1764396"/>
            <a:chExt cx="4185844" cy="3350262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6A826695-9501-CA09-08D0-262454173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56" y="1776192"/>
              <a:ext cx="2067438" cy="1653950"/>
            </a:xfrm>
            <a:prstGeom prst="rect">
              <a:avLst/>
            </a:prstGeom>
          </p:spPr>
        </p:pic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343F1B7C-55AE-E3FD-1241-51DF59FE956D}"/>
                </a:ext>
              </a:extLst>
            </p:cNvPr>
            <p:cNvGrpSpPr/>
            <p:nvPr/>
          </p:nvGrpSpPr>
          <p:grpSpPr>
            <a:xfrm>
              <a:off x="353963" y="1764396"/>
              <a:ext cx="4185844" cy="3350262"/>
              <a:chOff x="353963" y="1764396"/>
              <a:chExt cx="4185844" cy="3350262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1A334841-0866-32CB-EFD1-2B62FE9AA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3168" y="1776191"/>
                <a:ext cx="2065500" cy="1652400"/>
              </a:xfrm>
              <a:prstGeom prst="rect">
                <a:avLst/>
              </a:prstGeom>
            </p:spPr>
          </p:pic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3D4C5E80-B7F3-AD80-F571-38A044EDA1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53963" y="1764396"/>
                <a:ext cx="4185844" cy="3350262"/>
                <a:chOff x="822238" y="2146467"/>
                <a:chExt cx="3828073" cy="3063909"/>
              </a:xfrm>
            </p:grpSpPr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0943AC2D-2787-4C9E-197A-433323225A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2238" y="3698376"/>
                  <a:ext cx="1890000" cy="1512000"/>
                </a:xfrm>
                <a:prstGeom prst="rect">
                  <a:avLst/>
                </a:prstGeom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18488E20-1C1B-4904-1AA4-BCD92121DA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0311" y="3698376"/>
                  <a:ext cx="1890000" cy="1512000"/>
                </a:xfrm>
                <a:prstGeom prst="rect">
                  <a:avLst/>
                </a:prstGeom>
              </p:spPr>
            </p:pic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6B3A2B7-D66E-F7F4-4076-2B85B57C4A52}"/>
                    </a:ext>
                  </a:extLst>
                </p:cNvPr>
                <p:cNvSpPr txBox="1"/>
                <p:nvPr/>
              </p:nvSpPr>
              <p:spPr>
                <a:xfrm>
                  <a:off x="2123413" y="2146467"/>
                  <a:ext cx="1144325" cy="23925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100" dirty="0">
                      <a:solidFill>
                        <a:srgbClr val="FF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Частицы </a:t>
                  </a:r>
                  <a:r>
                    <a:rPr lang="en-US" sz="1100" dirty="0" err="1">
                      <a:solidFill>
                        <a:srgbClr val="FF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TiC</a:t>
                  </a:r>
                  <a:endParaRPr lang="ru-RU" sz="11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cxnSp>
              <p:nvCxnSpPr>
                <p:cNvPr id="32" name="Прямая со стрелкой 31">
                  <a:extLst>
                    <a:ext uri="{FF2B5EF4-FFF2-40B4-BE49-F238E27FC236}">
                      <a16:creationId xmlns:a16="http://schemas.microsoft.com/office/drawing/2014/main" id="{2A9AA028-FD22-A017-55AD-D4E6C9578454}"/>
                    </a:ext>
                  </a:extLst>
                </p:cNvPr>
                <p:cNvCxnSpPr>
                  <a:cxnSpLocks/>
                  <a:stCxn id="31" idx="3"/>
                </p:cNvCxnSpPr>
                <p:nvPr/>
              </p:nvCxnSpPr>
              <p:spPr>
                <a:xfrm>
                  <a:off x="3267738" y="2266092"/>
                  <a:ext cx="369164" cy="255849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Прямая со стрелкой 32">
                  <a:extLst>
                    <a:ext uri="{FF2B5EF4-FFF2-40B4-BE49-F238E27FC236}">
                      <a16:creationId xmlns:a16="http://schemas.microsoft.com/office/drawing/2014/main" id="{AA69B9E9-7613-FD82-6017-06EB8EAD6C3F}"/>
                    </a:ext>
                  </a:extLst>
                </p:cNvPr>
                <p:cNvCxnSpPr>
                  <a:cxnSpLocks/>
                  <a:stCxn id="31" idx="3"/>
                </p:cNvCxnSpPr>
                <p:nvPr/>
              </p:nvCxnSpPr>
              <p:spPr>
                <a:xfrm>
                  <a:off x="3267738" y="2266092"/>
                  <a:ext cx="512328" cy="2004171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Прямая со стрелкой 33">
                  <a:extLst>
                    <a:ext uri="{FF2B5EF4-FFF2-40B4-BE49-F238E27FC236}">
                      <a16:creationId xmlns:a16="http://schemas.microsoft.com/office/drawing/2014/main" id="{19E4C4AA-5562-98E4-1F95-DABD26F93654}"/>
                    </a:ext>
                  </a:extLst>
                </p:cNvPr>
                <p:cNvCxnSpPr>
                  <a:cxnSpLocks/>
                  <a:stCxn id="31" idx="1"/>
                </p:cNvCxnSpPr>
                <p:nvPr/>
              </p:nvCxnSpPr>
              <p:spPr>
                <a:xfrm flipH="1">
                  <a:off x="1793527" y="2266092"/>
                  <a:ext cx="329886" cy="1673631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Прямая со стрелкой 34">
                  <a:extLst>
                    <a:ext uri="{FF2B5EF4-FFF2-40B4-BE49-F238E27FC236}">
                      <a16:creationId xmlns:a16="http://schemas.microsoft.com/office/drawing/2014/main" id="{F37CEB7F-16F4-D0E5-27FC-C2AD37D4DB26}"/>
                    </a:ext>
                  </a:extLst>
                </p:cNvPr>
                <p:cNvCxnSpPr>
                  <a:cxnSpLocks/>
                  <a:stCxn id="31" idx="1"/>
                </p:cNvCxnSpPr>
                <p:nvPr/>
              </p:nvCxnSpPr>
              <p:spPr>
                <a:xfrm flipH="1">
                  <a:off x="1638884" y="2266092"/>
                  <a:ext cx="484529" cy="550414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783543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6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2CE9D3-5246-11F9-C0CE-4CE6E9D09D60}"/>
              </a:ext>
            </a:extLst>
          </p:cNvPr>
          <p:cNvSpPr txBox="1"/>
          <p:nvPr/>
        </p:nvSpPr>
        <p:spPr>
          <a:xfrm>
            <a:off x="1132504" y="913710"/>
            <a:ext cx="7903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Механические свойства на сжатие композитов систем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B95-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ru-RU" sz="1400" b="1" dirty="0" err="1">
                <a:latin typeface="Verdana" panose="020B0604030504040204" pitchFamily="34" charset="0"/>
                <a:ea typeface="Verdana" panose="020B0604030504040204" pitchFamily="34" charset="0"/>
              </a:rPr>
              <a:t>iC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и B95-SiC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Изображение выглядит как текст, диаграмма, снимок экрана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F0D45BC1-7D37-CF88-8126-0BA64C28CC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b="4524"/>
          <a:stretch/>
        </p:blipFill>
        <p:spPr>
          <a:xfrm>
            <a:off x="470084" y="1645764"/>
            <a:ext cx="5987866" cy="4685189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ED4CDB0D-B40B-5AB1-45D7-980E5554B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92068"/>
              </p:ext>
            </p:extLst>
          </p:nvPr>
        </p:nvGraphicFramePr>
        <p:xfrm>
          <a:off x="2104762" y="3995699"/>
          <a:ext cx="6875815" cy="1243047"/>
        </p:xfrm>
        <a:graphic>
          <a:graphicData uri="http://schemas.openxmlformats.org/drawingml/2006/table">
            <a:tbl>
              <a:tblPr firstRow="1"/>
              <a:tblGrid>
                <a:gridCol w="1317885">
                  <a:extLst>
                    <a:ext uri="{9D8B030D-6E8A-4147-A177-3AD203B41FA5}">
                      <a16:colId xmlns:a16="http://schemas.microsoft.com/office/drawing/2014/main" val="2157765009"/>
                    </a:ext>
                  </a:extLst>
                </a:gridCol>
                <a:gridCol w="1818908">
                  <a:extLst>
                    <a:ext uri="{9D8B030D-6E8A-4147-A177-3AD203B41FA5}">
                      <a16:colId xmlns:a16="http://schemas.microsoft.com/office/drawing/2014/main" val="1535056223"/>
                    </a:ext>
                  </a:extLst>
                </a:gridCol>
                <a:gridCol w="2030623">
                  <a:extLst>
                    <a:ext uri="{9D8B030D-6E8A-4147-A177-3AD203B41FA5}">
                      <a16:colId xmlns:a16="http://schemas.microsoft.com/office/drawing/2014/main" val="3563239341"/>
                    </a:ext>
                  </a:extLst>
                </a:gridCol>
                <a:gridCol w="1708399">
                  <a:extLst>
                    <a:ext uri="{9D8B030D-6E8A-4147-A177-3AD203B41FA5}">
                      <a16:colId xmlns:a16="http://schemas.microsoft.com/office/drawing/2014/main" val="228186508"/>
                    </a:ext>
                  </a:extLst>
                </a:gridCol>
              </a:tblGrid>
              <a:tr h="3295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Материал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Термообработка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Предел прочности, МПа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Относительное сжатие, %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955603"/>
                  </a:ext>
                </a:extLst>
              </a:tr>
              <a:tr h="2651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В95</a:t>
                      </a:r>
                      <a:endParaRPr lang="en-US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Гомогенизация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594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211620"/>
                  </a:ext>
                </a:extLst>
              </a:tr>
              <a:tr h="2707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В95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5% 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SiC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Гомогенизация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732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435644"/>
                  </a:ext>
                </a:extLst>
              </a:tr>
              <a:tr h="2707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В95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5% </a:t>
                      </a:r>
                      <a:r>
                        <a:rPr lang="en-US" sz="14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TiC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Гомогенизация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890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218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319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7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2CE9D3-5246-11F9-C0CE-4CE6E9D09D60}"/>
              </a:ext>
            </a:extLst>
          </p:cNvPr>
          <p:cNvSpPr txBox="1"/>
          <p:nvPr/>
        </p:nvSpPr>
        <p:spPr>
          <a:xfrm>
            <a:off x="1132506" y="913710"/>
            <a:ext cx="7179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Жидкофазный синтез алюмоматричных композитов массой до 1 кг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инструмент,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B47B98F4-A594-A938-B364-2392AF9549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8" t="13376" r="19927" b="9307"/>
          <a:stretch/>
        </p:blipFill>
        <p:spPr>
          <a:xfrm>
            <a:off x="3446106" y="4104451"/>
            <a:ext cx="2517067" cy="21015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AA18147-858E-F1DF-EDD3-3D869A574685}"/>
              </a:ext>
            </a:extLst>
          </p:cNvPr>
          <p:cNvSpPr txBox="1"/>
          <p:nvPr/>
        </p:nvSpPr>
        <p:spPr>
          <a:xfrm>
            <a:off x="3909661" y="3640332"/>
            <a:ext cx="1445982" cy="432792"/>
          </a:xfrm>
          <a:prstGeom prst="roundRect">
            <a:avLst>
              <a:gd name="adj" fmla="val 50000"/>
            </a:avLst>
          </a:prstGeom>
          <a:noFill/>
          <a:ln>
            <a:solidFill>
              <a:srgbClr val="B0A331"/>
            </a:solidFill>
          </a:ln>
        </p:spPr>
        <p:txBody>
          <a:bodyPr wrap="square" anchor="ctr">
            <a:spAutoFit/>
          </a:bodyPr>
          <a:lstStyle/>
          <a:p>
            <a:pPr algn="ctr" defTabSz="685800">
              <a:defRPr/>
            </a:pPr>
            <a:r>
              <a:rPr lang="ru-RU" sz="1400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Импеллер</a:t>
            </a:r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5FF0CB3D-247A-2198-7BBF-2A46087F09CA}"/>
              </a:ext>
            </a:extLst>
          </p:cNvPr>
          <p:cNvSpPr/>
          <p:nvPr/>
        </p:nvSpPr>
        <p:spPr>
          <a:xfrm rot="16200000">
            <a:off x="6225956" y="4945708"/>
            <a:ext cx="80212" cy="498000"/>
          </a:xfrm>
          <a:prstGeom prst="downArrow">
            <a:avLst>
              <a:gd name="adj1" fmla="val 50000"/>
              <a:gd name="adj2" fmla="val 148796"/>
            </a:avLst>
          </a:prstGeom>
          <a:solidFill>
            <a:srgbClr val="B0A331"/>
          </a:solidFill>
          <a:ln>
            <a:solidFill>
              <a:srgbClr val="B0A33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22" name="Рисунок 21" descr="Изображение выглядит как бумага, оригами, в помещении, пишущи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93ABB3F7-06B1-B310-CDDC-3DBDD77720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0" r="8846"/>
          <a:stretch/>
        </p:blipFill>
        <p:spPr>
          <a:xfrm>
            <a:off x="6770061" y="3056903"/>
            <a:ext cx="1868991" cy="30976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464A559-324A-3C51-1B1F-0908652D47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33" y="1165859"/>
            <a:ext cx="2728370" cy="522009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BB77ABF-11BD-5A1F-5C93-6D20146D95C4}"/>
              </a:ext>
            </a:extLst>
          </p:cNvPr>
          <p:cNvSpPr txBox="1"/>
          <p:nvPr/>
        </p:nvSpPr>
        <p:spPr>
          <a:xfrm>
            <a:off x="3553802" y="1520104"/>
            <a:ext cx="5234255" cy="166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1 – вал; 2 – защитные цилиндры; 3 – лопасти; 4 – </a:t>
            </a:r>
            <a:r>
              <a:rPr lang="ru-RU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межлопастной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цилиндр; 5 – защитная гайка; 6 – винт; 7 и 8 – крышка; 9 – трубка введения частиц; 10 – трубка для введения аргона; 11 – тигель; 12 – пробка с термопарой</a:t>
            </a:r>
          </a:p>
        </p:txBody>
      </p:sp>
    </p:spTree>
    <p:extLst>
      <p:ext uri="{BB962C8B-B14F-4D97-AF65-F5344CB8AC3E}">
        <p14:creationId xmlns:p14="http://schemas.microsoft.com/office/powerpoint/2010/main" val="2945916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8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2CE9D3-5246-11F9-C0CE-4CE6E9D09D60}"/>
              </a:ext>
            </a:extLst>
          </p:cNvPr>
          <p:cNvSpPr txBox="1"/>
          <p:nvPr/>
        </p:nvSpPr>
        <p:spPr>
          <a:xfrm>
            <a:off x="1132505" y="913710"/>
            <a:ext cx="7848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Жидкофазный синтез алюмоматричных композитов В95-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SiC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 массой 1 кг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Изображение выглядит как цилиндр, металл, серебряный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AFE333B0-EFFD-C247-8384-AC6885834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51" y="1576857"/>
            <a:ext cx="2324345" cy="416870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цилиндр, металл, Бытовая техник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CCE6B37-8E84-A4A1-8D50-EEC9C0DF4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09" y="1576857"/>
            <a:ext cx="2376506" cy="41687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DA50A1-B576-95AB-3DC6-890AB6CF83A2}"/>
              </a:ext>
            </a:extLst>
          </p:cNvPr>
          <p:cNvSpPr txBox="1"/>
          <p:nvPr/>
        </p:nvSpPr>
        <p:spPr>
          <a:xfrm>
            <a:off x="1886132" y="5779861"/>
            <a:ext cx="1445982" cy="432792"/>
          </a:xfrm>
          <a:prstGeom prst="roundRect">
            <a:avLst>
              <a:gd name="adj" fmla="val 50000"/>
            </a:avLst>
          </a:prstGeom>
          <a:noFill/>
          <a:ln>
            <a:solidFill>
              <a:srgbClr val="B0A331"/>
            </a:solidFill>
          </a:ln>
        </p:spPr>
        <p:txBody>
          <a:bodyPr wrap="square" anchor="ctr">
            <a:spAutoFit/>
          </a:bodyPr>
          <a:lstStyle/>
          <a:p>
            <a:pPr algn="ctr" defTabSz="685800">
              <a:defRPr/>
            </a:pPr>
            <a:r>
              <a:rPr lang="ru-RU" sz="1400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7,5%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1D30FC-BE39-4612-DA00-87FFD11CA72D}"/>
              </a:ext>
            </a:extLst>
          </p:cNvPr>
          <p:cNvSpPr txBox="1"/>
          <p:nvPr/>
        </p:nvSpPr>
        <p:spPr>
          <a:xfrm>
            <a:off x="6159413" y="5779861"/>
            <a:ext cx="1445982" cy="432792"/>
          </a:xfrm>
          <a:prstGeom prst="roundRect">
            <a:avLst>
              <a:gd name="adj" fmla="val 50000"/>
            </a:avLst>
          </a:prstGeom>
          <a:noFill/>
          <a:ln>
            <a:solidFill>
              <a:srgbClr val="B0A331"/>
            </a:solidFill>
          </a:ln>
        </p:spPr>
        <p:txBody>
          <a:bodyPr wrap="square" anchor="ctr">
            <a:spAutoFit/>
          </a:bodyPr>
          <a:lstStyle/>
          <a:p>
            <a:pPr algn="ctr" defTabSz="685800">
              <a:defRPr/>
            </a:pPr>
            <a:r>
              <a:rPr lang="ru-RU" sz="1400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15%</a:t>
            </a:r>
          </a:p>
        </p:txBody>
      </p:sp>
    </p:spTree>
    <p:extLst>
      <p:ext uri="{BB962C8B-B14F-4D97-AF65-F5344CB8AC3E}">
        <p14:creationId xmlns:p14="http://schemas.microsoft.com/office/powerpoint/2010/main" val="309155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9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2CE9D3-5246-11F9-C0CE-4CE6E9D09D60}"/>
              </a:ext>
            </a:extLst>
          </p:cNvPr>
          <p:cNvSpPr txBox="1"/>
          <p:nvPr/>
        </p:nvSpPr>
        <p:spPr>
          <a:xfrm>
            <a:off x="1132506" y="913710"/>
            <a:ext cx="5899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План работ на четвертый год обучения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1FEC93-8DD0-C8F0-885B-F78E710C2EA5}"/>
              </a:ext>
            </a:extLst>
          </p:cNvPr>
          <p:cNvSpPr txBox="1"/>
          <p:nvPr/>
        </p:nvSpPr>
        <p:spPr>
          <a:xfrm>
            <a:off x="581706" y="1484324"/>
            <a:ext cx="7980588" cy="4606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08" indent="-21430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Исследовать влияние термомеханических параметров деформирования на эволюци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ю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зеренной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микроструктуры в литых металломатричных композитах</a:t>
            </a:r>
            <a:endParaRPr lang="ru-RU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14308" indent="-21430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Построить нейронную сет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ь</a:t>
            </a:r>
            <a:r>
              <a:rPr lang="ru-RU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описывающую формирование </a:t>
            </a:r>
            <a:r>
              <a:rPr lang="ru-RU" b="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зеренной</a:t>
            </a:r>
            <a:r>
              <a:rPr lang="ru-RU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микроструктуры в процессе </a:t>
            </a:r>
            <a:r>
              <a:rPr lang="ru-RU" b="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термодеформационного</a:t>
            </a:r>
            <a:r>
              <a:rPr lang="ru-RU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воздействия исследуемых композитов</a:t>
            </a:r>
          </a:p>
          <a:p>
            <a:pPr marL="214308" indent="-21430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Выбрать условия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термодеформационного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воздействия на композит, обеспечивающие равномерное распределение зерен в изделии</a:t>
            </a:r>
          </a:p>
          <a:p>
            <a:pPr marL="214308" indent="-21430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Сдать кандидатский экзамен по специальности</a:t>
            </a:r>
          </a:p>
          <a:p>
            <a:pPr marL="214308" indent="-21430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Написать и представить диссертационную работу</a:t>
            </a:r>
          </a:p>
        </p:txBody>
      </p:sp>
    </p:spTree>
    <p:extLst>
      <p:ext uri="{BB962C8B-B14F-4D97-AF65-F5344CB8AC3E}">
        <p14:creationId xmlns:p14="http://schemas.microsoft.com/office/powerpoint/2010/main" val="3629006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4278</TotalTime>
  <Words>1142</Words>
  <Application>Microsoft Office PowerPoint</Application>
  <PresentationFormat>Экран (4:3)</PresentationFormat>
  <Paragraphs>138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Владислав Канакин</dc:creator>
  <cp:lastModifiedBy>Владислав Канакин</cp:lastModifiedBy>
  <cp:revision>133</cp:revision>
  <dcterms:created xsi:type="dcterms:W3CDTF">2022-12-13T05:12:24Z</dcterms:created>
  <dcterms:modified xsi:type="dcterms:W3CDTF">2024-06-25T04:43:48Z</dcterms:modified>
</cp:coreProperties>
</file>